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Lato Regular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DD4EA"/>
          </a:solidFill>
        </a:fill>
      </a:tcStyle>
    </a:wholeTbl>
    <a:band2H>
      <a:tcTxStyle b="def" i="def"/>
      <a:tcStyle>
        <a:tcBdr/>
        <a:fill>
          <a:solidFill>
            <a:srgbClr val="E8EBF5"/>
          </a:solidFill>
        </a:fill>
      </a:tcStyle>
    </a:band2H>
    <a:firstCol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 b="def" i="def"/>
      <a:tcStyle>
        <a:tcBdr/>
        <a:fill>
          <a:solidFill>
            <a:srgbClr val="F0F0F0"/>
          </a:solidFill>
        </a:fill>
      </a:tcStyle>
    </a:band2H>
    <a:firstCol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 b="def" i="def"/>
      <a:tcStyle>
        <a:tcBdr/>
        <a:fill>
          <a:solidFill>
            <a:srgbClr val="EBF1E8"/>
          </a:solidFill>
        </a:fill>
      </a:tcStyle>
    </a:band2H>
    <a:firstCol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>
          <a:latin typeface="Lato Bold"/>
          <a:ea typeface="Lato Bold"/>
          <a:cs typeface="Lato Bold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 b="def" i="def"/>
      <a:tcStyle>
        <a:tcBdr/>
        <a:fill>
          <a:solidFill>
            <a:srgbClr val="E6E6E6"/>
          </a:solidFill>
        </a:fill>
      </a:tcStyle>
    </a:band2H>
    <a:firstCol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>
          <a:latin typeface="Lato Bold"/>
          <a:ea typeface="Lato Bold"/>
          <a:cs typeface="Lato Bold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>
          <a:latin typeface="Lato Bold"/>
          <a:ea typeface="Lato Bold"/>
          <a:cs typeface="Lato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>
          <a:latin typeface="Lato Bold"/>
          <a:ea typeface="Lato Bold"/>
          <a:cs typeface="Lato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>
          <a:latin typeface="Lato Bold"/>
          <a:ea typeface="Lato Bold"/>
          <a:cs typeface="Lato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28" name="Shape 28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j-lt"/>
        <a:ea typeface="+mj-ea"/>
        <a:cs typeface="+mj-cs"/>
        <a:sym typeface="Lato Regular"/>
      </a:defRPr>
    </a:lvl1pPr>
    <a:lvl2pPr indent="228600" latinLnBrk="0">
      <a:defRPr sz="1200">
        <a:latin typeface="+mj-lt"/>
        <a:ea typeface="+mj-ea"/>
        <a:cs typeface="+mj-cs"/>
        <a:sym typeface="Lato Regular"/>
      </a:defRPr>
    </a:lvl2pPr>
    <a:lvl3pPr indent="457200" latinLnBrk="0">
      <a:defRPr sz="1200">
        <a:latin typeface="+mj-lt"/>
        <a:ea typeface="+mj-ea"/>
        <a:cs typeface="+mj-cs"/>
        <a:sym typeface="Lato Regular"/>
      </a:defRPr>
    </a:lvl3pPr>
    <a:lvl4pPr indent="685800" latinLnBrk="0">
      <a:defRPr sz="1200">
        <a:latin typeface="+mj-lt"/>
        <a:ea typeface="+mj-ea"/>
        <a:cs typeface="+mj-cs"/>
        <a:sym typeface="Lato Regular"/>
      </a:defRPr>
    </a:lvl4pPr>
    <a:lvl5pPr indent="914400" latinLnBrk="0">
      <a:defRPr sz="1200">
        <a:latin typeface="+mj-lt"/>
        <a:ea typeface="+mj-ea"/>
        <a:cs typeface="+mj-cs"/>
        <a:sym typeface="Lato Regular"/>
      </a:defRPr>
    </a:lvl5pPr>
    <a:lvl6pPr indent="1143000" latinLnBrk="0">
      <a:defRPr sz="1200">
        <a:latin typeface="+mj-lt"/>
        <a:ea typeface="+mj-ea"/>
        <a:cs typeface="+mj-cs"/>
        <a:sym typeface="Lato Regular"/>
      </a:defRPr>
    </a:lvl6pPr>
    <a:lvl7pPr indent="1371600" latinLnBrk="0">
      <a:defRPr sz="1200">
        <a:latin typeface="+mj-lt"/>
        <a:ea typeface="+mj-ea"/>
        <a:cs typeface="+mj-cs"/>
        <a:sym typeface="Lato Regular"/>
      </a:defRPr>
    </a:lvl7pPr>
    <a:lvl8pPr indent="1600200" latinLnBrk="0">
      <a:defRPr sz="1200">
        <a:latin typeface="+mj-lt"/>
        <a:ea typeface="+mj-ea"/>
        <a:cs typeface="+mj-cs"/>
        <a:sym typeface="Lato Regular"/>
      </a:defRPr>
    </a:lvl8pPr>
    <a:lvl9pPr indent="1828800" latinLnBrk="0">
      <a:defRPr sz="1200">
        <a:latin typeface="+mj-lt"/>
        <a:ea typeface="+mj-ea"/>
        <a:cs typeface="+mj-cs"/>
        <a:sym typeface="Lato Regular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MASTER">
    <p:bg>
      <p:bgPr>
        <a:solidFill>
          <a:srgbClr val="F7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hape 0"/>
          <p:cNvSpPr/>
          <p:nvPr/>
        </p:nvSpPr>
        <p:spPr>
          <a:xfrm>
            <a:off x="502919" y="6419088"/>
            <a:ext cx="11201402" cy="1"/>
          </a:xfrm>
          <a:prstGeom prst="line">
            <a:avLst/>
          </a:prstGeom>
          <a:ln w="7620">
            <a:solidFill>
              <a:srgbClr val="D9D2C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9" name="Text 1"/>
          <p:cNvSpPr txBox="1"/>
          <p:nvPr/>
        </p:nvSpPr>
        <p:spPr>
          <a:xfrm>
            <a:off x="548640" y="6501892"/>
            <a:ext cx="7680960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736D63"/>
                </a:solidFill>
              </a:defRPr>
            </a:lvl1pPr>
          </a:lstStyle>
          <a:p>
            <a:pPr/>
            <a:r>
              <a:t>© 2026  NGO Academy  |  60 Days Briefing v1.4</a:t>
            </a:r>
          </a:p>
        </p:txBody>
      </p:sp>
      <p:sp>
        <p:nvSpPr>
          <p:cNvPr id="20" name="Text 2"/>
          <p:cNvSpPr txBox="1"/>
          <p:nvPr/>
        </p:nvSpPr>
        <p:spPr>
          <a:xfrm>
            <a:off x="8412480" y="6501892"/>
            <a:ext cx="324612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800">
                <a:solidFill>
                  <a:srgbClr val="736D63"/>
                </a:solidFill>
              </a:defRPr>
            </a:lvl1pPr>
          </a:lstStyle>
          <a:p>
            <a:pPr/>
            <a:r>
              <a:t>ngo-academy.com/project/60-days/</a:t>
            </a:r>
          </a:p>
        </p:txBody>
      </p:sp>
      <p:sp>
        <p:nvSpPr>
          <p:cNvPr id="21" name="Slide Number"/>
          <p:cNvSpPr txBox="1"/>
          <p:nvPr>
            <p:ph type="sldNum" sz="quarter" idx="2"/>
          </p:nvPr>
        </p:nvSpPr>
        <p:spPr>
          <a:xfrm>
            <a:off x="11704319" y="6473952"/>
            <a:ext cx="221997" cy="218441"/>
          </a:xfrm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 txBox="1"/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pPr/>
            <a:r>
              <a:t>Title Text</a:t>
            </a:r>
          </a:p>
        </p:txBody>
      </p:sp>
      <p:sp>
        <p:nvSpPr>
          <p:cNvPr id="3" name="Body Level One…"/>
          <p:cNvSpPr txBox="1"/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 txBox="1"/>
          <p:nvPr>
            <p:ph type="sldNum" sz="quarter" idx="2"/>
          </p:nvPr>
        </p:nvSpPr>
        <p:spPr>
          <a:xfrm>
            <a:off x="8737600" y="6356350"/>
            <a:ext cx="2844800" cy="368300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>
            <a:spAutoFit/>
          </a:bodyPr>
          <a:lstStyle>
            <a:lvl1pPr>
              <a:defRPr sz="800">
                <a:solidFill>
                  <a:srgbClr val="736D63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  <p:transition xmlns:p14="http://schemas.microsoft.com/office/powerpoint/2010/main" spd="med" advClick="1"/>
  <p:txStyles>
    <p:titleStyle>
      <a:lvl1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1pPr>
      <a:lvl2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2pPr>
      <a:lvl3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3pPr>
      <a:lvl4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4pPr>
      <a:lvl5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5pPr>
      <a:lvl6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6pPr>
      <a:lvl7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7pPr>
      <a:lvl8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8pPr>
      <a:lvl9pPr marL="0" marR="0" indent="0" algn="ct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44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9pPr>
    </p:titleStyle>
    <p:bodyStyle>
      <a:lvl1pPr marL="342900" marR="0" indent="-3429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1pPr>
      <a:lvl2pPr marL="783771" marR="0" indent="-326571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2pPr>
      <a:lvl3pPr marL="1219200" marR="0" indent="-30480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3pPr>
      <a:lvl4pPr marL="17373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–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4pPr>
      <a:lvl5pPr marL="21945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»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5pPr>
      <a:lvl6pPr marL="26517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6pPr>
      <a:lvl7pPr marL="3108960" marR="0" indent="-365760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7pPr>
      <a:lvl8pPr marL="35661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8pPr>
      <a:lvl9pPr marL="4023359" marR="0" indent="-365759" algn="l" defTabSz="914400" rtl="0" latinLnBrk="0">
        <a:lnSpc>
          <a:spcPct val="100000"/>
        </a:lnSpc>
        <a:spcBef>
          <a:spcPts val="700"/>
        </a:spcBef>
        <a:spcAft>
          <a:spcPts val="0"/>
        </a:spcAft>
        <a:buClrTx/>
        <a:buSzPct val="100000"/>
        <a:buFont typeface="Arial"/>
        <a:buChar char="•"/>
        <a:tabLst/>
        <a:defRPr b="0" baseline="0" cap="none" i="0" spc="0" strike="noStrike" sz="3200" u="none">
          <a:solidFill>
            <a:srgbClr val="000000"/>
          </a:solidFill>
          <a:uFillTx/>
          <a:latin typeface="+mj-lt"/>
          <a:ea typeface="+mj-ea"/>
          <a:cs typeface="+mj-cs"/>
          <a:sym typeface="Lato Regular"/>
        </a:defRPr>
      </a:lvl9pPr>
    </p:bodyStyle>
    <p:other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1pPr>
      <a:lvl2pPr marL="0" marR="0" indent="457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2pPr>
      <a:lvl3pPr marL="0" marR="0" indent="914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3pPr>
      <a:lvl4pPr marL="0" marR="0" indent="1371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4pPr>
      <a:lvl5pPr marL="0" marR="0" indent="18288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5pPr>
      <a:lvl6pPr marL="0" marR="0" indent="22860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6pPr>
      <a:lvl7pPr marL="0" marR="0" indent="27432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7pPr>
      <a:lvl8pPr marL="0" marR="0" indent="32004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8pPr>
      <a:lvl9pPr marL="0" marR="0" indent="365760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" u="none">
          <a:solidFill>
            <a:schemeClr val="tx1"/>
          </a:solidFill>
          <a:uFillTx/>
          <a:latin typeface="+mn-lt"/>
          <a:ea typeface="+mn-ea"/>
          <a:cs typeface="+mn-cs"/>
          <a:sym typeface="Lato Regular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ngo-academy.com/project/60-days/" TargetMode="External"/><Relationship Id="rId3" Type="http://schemas.openxmlformats.org/officeDocument/2006/relationships/image" Target="../media/image2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bg>
      <p:bgPr>
        <a:solidFill>
          <a:srgbClr val="1838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 0"/>
          <p:cNvSpPr txBox="1"/>
          <p:nvPr/>
        </p:nvSpPr>
        <p:spPr>
          <a:xfrm>
            <a:off x="731520" y="678687"/>
            <a:ext cx="4480560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9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60 DAYS</a:t>
            </a:r>
          </a:p>
        </p:txBody>
      </p:sp>
      <p:sp>
        <p:nvSpPr>
          <p:cNvPr id="31" name="Text 1"/>
          <p:cNvSpPr txBox="1"/>
          <p:nvPr/>
        </p:nvSpPr>
        <p:spPr>
          <a:xfrm>
            <a:off x="731519" y="1465072"/>
            <a:ext cx="4846322" cy="736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4900">
                <a:solidFill>
                  <a:srgbClr val="F3C8A8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6 THINGS</a:t>
            </a:r>
          </a:p>
        </p:txBody>
      </p:sp>
      <p:sp>
        <p:nvSpPr>
          <p:cNvPr id="32" name="Text 2"/>
          <p:cNvSpPr txBox="1"/>
          <p:nvPr/>
        </p:nvSpPr>
        <p:spPr>
          <a:xfrm>
            <a:off x="777240" y="2581909"/>
            <a:ext cx="5486401" cy="368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400">
                <a:solidFill>
                  <a:srgbClr val="FFFFFF"/>
                </a:solidFill>
              </a:defRPr>
            </a:lvl1pPr>
          </a:lstStyle>
          <a:p>
            <a:pPr/>
            <a:r>
              <a:t>What civil society can do now</a:t>
            </a:r>
          </a:p>
        </p:txBody>
      </p:sp>
      <p:sp>
        <p:nvSpPr>
          <p:cNvPr id="33" name="Text 3"/>
          <p:cNvSpPr txBox="1"/>
          <p:nvPr/>
        </p:nvSpPr>
        <p:spPr>
          <a:xfrm>
            <a:off x="777240" y="3154679"/>
            <a:ext cx="6675119" cy="9601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>
                <a:solidFill>
                  <a:srgbClr val="DDE7E8"/>
                </a:solidFill>
              </a:defRPr>
            </a:lvl1pPr>
          </a:lstStyle>
          <a:p>
            <a:pPr/>
            <a:r>
              <a:t>A nonpartisan briefing for protecting the environment around the election process under pressure</a:t>
            </a:r>
          </a:p>
        </p:txBody>
      </p:sp>
      <p:sp>
        <p:nvSpPr>
          <p:cNvPr id="34" name="Shape 4"/>
          <p:cNvSpPr/>
          <p:nvPr/>
        </p:nvSpPr>
        <p:spPr>
          <a:xfrm>
            <a:off x="7909559" y="1051560"/>
            <a:ext cx="3154681" cy="3246121"/>
          </a:xfrm>
          <a:prstGeom prst="roundRect">
            <a:avLst>
              <a:gd name="adj" fmla="val 16667"/>
            </a:avLst>
          </a:prstGeom>
          <a:solidFill>
            <a:srgbClr val="F7F4ED">
              <a:alpha val="96000"/>
            </a:srgbClr>
          </a:solidFill>
          <a:ln w="12700">
            <a:solidFill>
              <a:srgbClr val="F7F4ED">
                <a:alpha val="5000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5" name="Text 5"/>
          <p:cNvSpPr txBox="1"/>
          <p:nvPr/>
        </p:nvSpPr>
        <p:spPr>
          <a:xfrm>
            <a:off x="8366759" y="2098547"/>
            <a:ext cx="2240281" cy="685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22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ELECTION</a:t>
            </a:r>
          </a:p>
          <a:p>
            <a:pPr algn="ctr">
              <a:defRPr sz="22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PROCESS</a:t>
            </a:r>
          </a:p>
        </p:txBody>
      </p:sp>
      <p:sp>
        <p:nvSpPr>
          <p:cNvPr id="36" name="Shape 6"/>
          <p:cNvSpPr/>
          <p:nvPr/>
        </p:nvSpPr>
        <p:spPr>
          <a:xfrm>
            <a:off x="7498080" y="1097280"/>
            <a:ext cx="228601" cy="228601"/>
          </a:xfrm>
          <a:prstGeom prst="ellipse">
            <a:avLst/>
          </a:prstGeom>
          <a:solidFill>
            <a:srgbClr val="A5C0BD"/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7" name="Shape 7"/>
          <p:cNvSpPr/>
          <p:nvPr/>
        </p:nvSpPr>
        <p:spPr>
          <a:xfrm>
            <a:off x="7607807" y="1207008"/>
            <a:ext cx="1883665" cy="1472185"/>
          </a:xfrm>
          <a:prstGeom prst="line">
            <a:avLst/>
          </a:prstGeom>
          <a:ln w="12700">
            <a:solidFill>
              <a:srgbClr val="AFC0C5">
                <a:alpha val="64999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8" name="Shape 8"/>
          <p:cNvSpPr/>
          <p:nvPr/>
        </p:nvSpPr>
        <p:spPr>
          <a:xfrm>
            <a:off x="11155680" y="1143000"/>
            <a:ext cx="228601" cy="228600"/>
          </a:xfrm>
          <a:prstGeom prst="ellipse">
            <a:avLst/>
          </a:prstGeom>
          <a:solidFill>
            <a:srgbClr val="F3C8A8"/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39" name="Shape 9"/>
          <p:cNvSpPr/>
          <p:nvPr/>
        </p:nvSpPr>
        <p:spPr>
          <a:xfrm>
            <a:off x="9491471" y="1252727"/>
            <a:ext cx="1773936" cy="1426466"/>
          </a:xfrm>
          <a:prstGeom prst="line">
            <a:avLst/>
          </a:prstGeom>
          <a:ln w="12700">
            <a:solidFill>
              <a:srgbClr val="AFC0C5">
                <a:alpha val="64999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0" name="Shape 10"/>
          <p:cNvSpPr/>
          <p:nvPr/>
        </p:nvSpPr>
        <p:spPr>
          <a:xfrm>
            <a:off x="7178040" y="2148839"/>
            <a:ext cx="228601" cy="228601"/>
          </a:xfrm>
          <a:prstGeom prst="ellipse">
            <a:avLst/>
          </a:prstGeom>
          <a:solidFill>
            <a:srgbClr val="A5C0BD"/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1" name="Shape 11"/>
          <p:cNvSpPr/>
          <p:nvPr/>
        </p:nvSpPr>
        <p:spPr>
          <a:xfrm>
            <a:off x="7287768" y="2258567"/>
            <a:ext cx="2203705" cy="420625"/>
          </a:xfrm>
          <a:prstGeom prst="line">
            <a:avLst/>
          </a:prstGeom>
          <a:ln w="12700">
            <a:solidFill>
              <a:srgbClr val="AFC0C5">
                <a:alpha val="64999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2" name="Shape 12"/>
          <p:cNvSpPr/>
          <p:nvPr/>
        </p:nvSpPr>
        <p:spPr>
          <a:xfrm>
            <a:off x="11384280" y="2331720"/>
            <a:ext cx="228601" cy="228601"/>
          </a:xfrm>
          <a:prstGeom prst="ellipse">
            <a:avLst/>
          </a:prstGeom>
          <a:solidFill>
            <a:srgbClr val="F3C8A8"/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3" name="Shape 13"/>
          <p:cNvSpPr/>
          <p:nvPr/>
        </p:nvSpPr>
        <p:spPr>
          <a:xfrm>
            <a:off x="9491471" y="2441448"/>
            <a:ext cx="2002536" cy="237744"/>
          </a:xfrm>
          <a:prstGeom prst="line">
            <a:avLst/>
          </a:prstGeom>
          <a:ln w="12700">
            <a:solidFill>
              <a:srgbClr val="AFC0C5">
                <a:alpha val="64999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4" name="Shape 14"/>
          <p:cNvSpPr/>
          <p:nvPr/>
        </p:nvSpPr>
        <p:spPr>
          <a:xfrm>
            <a:off x="7360919" y="4069079"/>
            <a:ext cx="228601" cy="228601"/>
          </a:xfrm>
          <a:prstGeom prst="ellipse">
            <a:avLst/>
          </a:prstGeom>
          <a:solidFill>
            <a:srgbClr val="A5C0BD"/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5" name="Shape 15"/>
          <p:cNvSpPr/>
          <p:nvPr/>
        </p:nvSpPr>
        <p:spPr>
          <a:xfrm>
            <a:off x="7470647" y="2679192"/>
            <a:ext cx="2020825" cy="1499617"/>
          </a:xfrm>
          <a:prstGeom prst="line">
            <a:avLst/>
          </a:prstGeom>
          <a:ln w="12700">
            <a:solidFill>
              <a:srgbClr val="AFC0C5">
                <a:alpha val="64999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6" name="Shape 16"/>
          <p:cNvSpPr/>
          <p:nvPr/>
        </p:nvSpPr>
        <p:spPr>
          <a:xfrm>
            <a:off x="11064240" y="4160520"/>
            <a:ext cx="228601" cy="228601"/>
          </a:xfrm>
          <a:prstGeom prst="ellipse">
            <a:avLst/>
          </a:prstGeom>
          <a:solidFill>
            <a:srgbClr val="F3C8A8"/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7" name="Shape 17"/>
          <p:cNvSpPr/>
          <p:nvPr/>
        </p:nvSpPr>
        <p:spPr>
          <a:xfrm>
            <a:off x="9491471" y="2679192"/>
            <a:ext cx="1682497" cy="1591057"/>
          </a:xfrm>
          <a:prstGeom prst="line">
            <a:avLst/>
          </a:prstGeom>
          <a:ln w="12700">
            <a:solidFill>
              <a:srgbClr val="AFC0C5">
                <a:alpha val="64999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8" name="Shape 18"/>
          <p:cNvSpPr/>
          <p:nvPr/>
        </p:nvSpPr>
        <p:spPr>
          <a:xfrm>
            <a:off x="8595359" y="4754879"/>
            <a:ext cx="228601" cy="228601"/>
          </a:xfrm>
          <a:prstGeom prst="ellipse">
            <a:avLst/>
          </a:prstGeom>
          <a:solidFill>
            <a:srgbClr val="A5C0BD"/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49" name="Shape 19"/>
          <p:cNvSpPr/>
          <p:nvPr/>
        </p:nvSpPr>
        <p:spPr>
          <a:xfrm>
            <a:off x="8705088" y="2679192"/>
            <a:ext cx="786385" cy="2185417"/>
          </a:xfrm>
          <a:prstGeom prst="line">
            <a:avLst/>
          </a:prstGeom>
          <a:ln w="12700">
            <a:solidFill>
              <a:srgbClr val="AFC0C5">
                <a:alpha val="64999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0" name="Shape 20"/>
          <p:cNvSpPr/>
          <p:nvPr/>
        </p:nvSpPr>
        <p:spPr>
          <a:xfrm>
            <a:off x="10058400" y="4892040"/>
            <a:ext cx="228600" cy="228601"/>
          </a:xfrm>
          <a:prstGeom prst="ellipse">
            <a:avLst/>
          </a:prstGeom>
          <a:solidFill>
            <a:srgbClr val="F3C8A8"/>
          </a:solidFill>
          <a:ln w="12700">
            <a:solidFill>
              <a:srgbClr val="FFFFFF">
                <a:alpha val="0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1" name="Shape 21"/>
          <p:cNvSpPr/>
          <p:nvPr/>
        </p:nvSpPr>
        <p:spPr>
          <a:xfrm>
            <a:off x="9491471" y="2679192"/>
            <a:ext cx="676657" cy="2322577"/>
          </a:xfrm>
          <a:prstGeom prst="line">
            <a:avLst/>
          </a:prstGeom>
          <a:ln w="12700">
            <a:solidFill>
              <a:srgbClr val="AFC0C5">
                <a:alpha val="64999"/>
              </a:srgbClr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52" name="Text 22"/>
          <p:cNvSpPr txBox="1"/>
          <p:nvPr/>
        </p:nvSpPr>
        <p:spPr>
          <a:xfrm>
            <a:off x="777239" y="5943345"/>
            <a:ext cx="3108962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100">
                <a:solidFill>
                  <a:srgbClr val="B7C6CA"/>
                </a:solidFill>
              </a:defRPr>
            </a:lvl1pPr>
          </a:lstStyle>
          <a:p>
            <a:pPr/>
            <a:r>
              <a:t>Working briefing v1.4</a:t>
            </a:r>
          </a:p>
        </p:txBody>
      </p:sp>
      <p:sp>
        <p:nvSpPr>
          <p:cNvPr id="53" name="Text 23"/>
          <p:cNvSpPr txBox="1"/>
          <p:nvPr/>
        </p:nvSpPr>
        <p:spPr>
          <a:xfrm>
            <a:off x="7589519" y="5943345"/>
            <a:ext cx="3840481" cy="165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r">
              <a:defRPr sz="1100">
                <a:solidFill>
                  <a:srgbClr val="B7C6CA"/>
                </a:solidFill>
              </a:defRPr>
            </a:lvl1pPr>
          </a:lstStyle>
          <a:p>
            <a:pPr/>
            <a:r>
              <a:t>Karen Judd Smith  •  NGO Academy</a:t>
            </a:r>
          </a:p>
        </p:txBody>
      </p:sp>
      <p:pic>
        <p:nvPicPr>
          <p:cNvPr id="54" name="NGOA-logo-870sqare-white.png" descr="NGOA-logo-870sqare-whit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999406" y="5063626"/>
            <a:ext cx="914655" cy="91465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0"/>
          <p:cNvSpPr txBox="1"/>
          <p:nvPr/>
        </p:nvSpPr>
        <p:spPr>
          <a:xfrm>
            <a:off x="1234439" y="415036"/>
            <a:ext cx="102870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Civil society does not run elections.</a:t>
            </a:r>
          </a:p>
        </p:txBody>
      </p:sp>
      <p:sp>
        <p:nvSpPr>
          <p:cNvPr id="57" name="Text 1"/>
          <p:cNvSpPr txBox="1"/>
          <p:nvPr/>
        </p:nvSpPr>
        <p:spPr>
          <a:xfrm>
            <a:off x="1234440" y="1037843"/>
            <a:ext cx="996696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Our job is to strengthen the environment in which election workers have to succeed.</a:t>
            </a:r>
          </a:p>
        </p:txBody>
      </p:sp>
      <p:sp>
        <p:nvSpPr>
          <p:cNvPr id="58" name="Text 2"/>
          <p:cNvSpPr txBox="1"/>
          <p:nvPr/>
        </p:nvSpPr>
        <p:spPr>
          <a:xfrm>
            <a:off x="1005839" y="1683003"/>
            <a:ext cx="2926082" cy="584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9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Election officials &amp; poll workers</a:t>
            </a:r>
          </a:p>
        </p:txBody>
      </p:sp>
      <p:sp>
        <p:nvSpPr>
          <p:cNvPr id="59" name="Text 3"/>
          <p:cNvSpPr txBox="1"/>
          <p:nvPr/>
        </p:nvSpPr>
        <p:spPr>
          <a:xfrm>
            <a:off x="1005839" y="2258568"/>
            <a:ext cx="2926082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run the process</a:t>
            </a:r>
          </a:p>
        </p:txBody>
      </p:sp>
      <p:sp>
        <p:nvSpPr>
          <p:cNvPr id="60" name="Shape 4"/>
          <p:cNvSpPr/>
          <p:nvPr/>
        </p:nvSpPr>
        <p:spPr>
          <a:xfrm>
            <a:off x="4160520" y="1874520"/>
            <a:ext cx="731521" cy="594361"/>
          </a:xfrm>
          <a:prstGeom prst="chevron">
            <a:avLst>
              <a:gd name="adj" fmla="val 50000"/>
            </a:avLst>
          </a:prstGeom>
          <a:solidFill>
            <a:srgbClr val="D8D0C4"/>
          </a:solidFill>
          <a:ln w="12700">
            <a:solidFill>
              <a:srgbClr val="D8D0C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1" name="Text 5"/>
          <p:cNvSpPr txBox="1"/>
          <p:nvPr/>
        </p:nvSpPr>
        <p:spPr>
          <a:xfrm>
            <a:off x="5166359" y="1829053"/>
            <a:ext cx="2011680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9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Civil society</a:t>
            </a:r>
          </a:p>
        </p:txBody>
      </p:sp>
      <p:sp>
        <p:nvSpPr>
          <p:cNvPr id="62" name="Text 6"/>
          <p:cNvSpPr txBox="1"/>
          <p:nvPr/>
        </p:nvSpPr>
        <p:spPr>
          <a:xfrm>
            <a:off x="4846320" y="2258568"/>
            <a:ext cx="265176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supports the conditions around it</a:t>
            </a:r>
          </a:p>
        </p:txBody>
      </p:sp>
      <p:sp>
        <p:nvSpPr>
          <p:cNvPr id="63" name="Shape 7"/>
          <p:cNvSpPr/>
          <p:nvPr/>
        </p:nvSpPr>
        <p:spPr>
          <a:xfrm>
            <a:off x="7726680" y="1874520"/>
            <a:ext cx="731521" cy="594361"/>
          </a:xfrm>
          <a:prstGeom prst="chevron">
            <a:avLst>
              <a:gd name="adj" fmla="val 50000"/>
            </a:avLst>
          </a:prstGeom>
          <a:solidFill>
            <a:srgbClr val="D8D0C4"/>
          </a:solidFill>
          <a:ln w="12700">
            <a:solidFill>
              <a:srgbClr val="D8D0C4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4" name="Text 8"/>
          <p:cNvSpPr txBox="1"/>
          <p:nvPr/>
        </p:nvSpPr>
        <p:spPr>
          <a:xfrm>
            <a:off x="8732519" y="1829053"/>
            <a:ext cx="2011680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9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The public</a:t>
            </a:r>
          </a:p>
        </p:txBody>
      </p:sp>
      <p:sp>
        <p:nvSpPr>
          <p:cNvPr id="65" name="Text 9"/>
          <p:cNvSpPr txBox="1"/>
          <p:nvPr/>
        </p:nvSpPr>
        <p:spPr>
          <a:xfrm>
            <a:off x="8366759" y="2212848"/>
            <a:ext cx="2743201" cy="594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can recognize normal complexity without panic</a:t>
            </a:r>
          </a:p>
        </p:txBody>
      </p:sp>
      <p:sp>
        <p:nvSpPr>
          <p:cNvPr id="66" name="Shape 10"/>
          <p:cNvSpPr/>
          <p:nvPr/>
        </p:nvSpPr>
        <p:spPr>
          <a:xfrm>
            <a:off x="1097279" y="3154679"/>
            <a:ext cx="9875521" cy="1"/>
          </a:xfrm>
          <a:prstGeom prst="line">
            <a:avLst/>
          </a:prstGeom>
          <a:ln w="12700">
            <a:solidFill>
              <a:srgbClr val="D6CEC1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67" name="Text 11"/>
          <p:cNvSpPr txBox="1"/>
          <p:nvPr/>
        </p:nvSpPr>
        <p:spPr>
          <a:xfrm>
            <a:off x="1234439" y="3520440"/>
            <a:ext cx="3657601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Three ways the six moves help</a:t>
            </a:r>
          </a:p>
        </p:txBody>
      </p:sp>
      <p:sp>
        <p:nvSpPr>
          <p:cNvPr id="68" name="Text 12"/>
          <p:cNvSpPr txBox="1"/>
          <p:nvPr/>
        </p:nvSpPr>
        <p:spPr>
          <a:xfrm>
            <a:off x="1234439" y="3994150"/>
            <a:ext cx="283464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UNDERSTANDABLE</a:t>
            </a:r>
          </a:p>
        </p:txBody>
      </p:sp>
      <p:sp>
        <p:nvSpPr>
          <p:cNvPr id="69" name="Text 13"/>
          <p:cNvSpPr txBox="1"/>
          <p:nvPr/>
        </p:nvSpPr>
        <p:spPr>
          <a:xfrm>
            <a:off x="1234439" y="4343400"/>
            <a:ext cx="2852929" cy="960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600">
                <a:solidFill>
                  <a:srgbClr val="202629"/>
                </a:solidFill>
              </a:defRPr>
            </a:lvl1pPr>
          </a:lstStyle>
          <a:p>
            <a:pPr/>
            <a:r>
              <a:t>People know what the process actually looks like.</a:t>
            </a:r>
          </a:p>
        </p:txBody>
      </p:sp>
      <p:sp>
        <p:nvSpPr>
          <p:cNvPr id="70" name="Text 14"/>
          <p:cNvSpPr txBox="1"/>
          <p:nvPr/>
        </p:nvSpPr>
        <p:spPr>
          <a:xfrm>
            <a:off x="4544567" y="3994150"/>
            <a:ext cx="283464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LESS COMBUSTIBLE</a:t>
            </a:r>
          </a:p>
        </p:txBody>
      </p:sp>
      <p:sp>
        <p:nvSpPr>
          <p:cNvPr id="71" name="Text 15"/>
          <p:cNvSpPr txBox="1"/>
          <p:nvPr/>
        </p:nvSpPr>
        <p:spPr>
          <a:xfrm>
            <a:off x="4544567" y="4343400"/>
            <a:ext cx="2852929" cy="960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600">
                <a:solidFill>
                  <a:srgbClr val="202629"/>
                </a:solidFill>
              </a:defRPr>
            </a:lvl1pPr>
          </a:lstStyle>
          <a:p>
            <a:pPr/>
            <a:r>
              <a:t>Rumor, outrage and fear find less easy kindling.</a:t>
            </a:r>
          </a:p>
        </p:txBody>
      </p:sp>
      <p:sp>
        <p:nvSpPr>
          <p:cNvPr id="72" name="Text 16"/>
          <p:cNvSpPr txBox="1"/>
          <p:nvPr/>
        </p:nvSpPr>
        <p:spPr>
          <a:xfrm>
            <a:off x="7854695" y="3994150"/>
            <a:ext cx="2834641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MORE JUDGMENT</a:t>
            </a:r>
          </a:p>
        </p:txBody>
      </p:sp>
      <p:sp>
        <p:nvSpPr>
          <p:cNvPr id="73" name="Text 17"/>
          <p:cNvSpPr txBox="1"/>
          <p:nvPr/>
        </p:nvSpPr>
        <p:spPr>
          <a:xfrm>
            <a:off x="7854695" y="4343400"/>
            <a:ext cx="2852929" cy="9601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600">
                <a:solidFill>
                  <a:srgbClr val="202629"/>
                </a:solidFill>
              </a:defRPr>
            </a:lvl1pPr>
          </a:lstStyle>
          <a:p>
            <a:pPr/>
            <a:r>
              <a:t>People can verify, reconsider and act without being driven only by group pressure.</a:t>
            </a:r>
          </a:p>
        </p:txBody>
      </p:sp>
      <p:sp>
        <p:nvSpPr>
          <p:cNvPr id="74" name="Text 18"/>
          <p:cNvSpPr txBox="1"/>
          <p:nvPr/>
        </p:nvSpPr>
        <p:spPr>
          <a:xfrm>
            <a:off x="1234439" y="5486399"/>
            <a:ext cx="9692642" cy="73152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/>
          <a:p>
            <a:pPr algn="ctr">
              <a:defRPr i="1" spc="153" sz="17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A hard, compact log burns readily when surrounded by kindling.</a:t>
            </a:r>
          </a:p>
          <a:p>
            <a:pPr algn="ctr">
              <a:defRPr i="1" spc="153" sz="17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Civil society’s first obligation is not to become the kindling.</a:t>
            </a:r>
          </a:p>
        </p:txBody>
      </p:sp>
      <p:sp>
        <p:nvSpPr>
          <p:cNvPr id="75" name="Slide Number Placeholder 0"/>
          <p:cNvSpPr txBox="1"/>
          <p:nvPr>
            <p:ph type="sldNum" sz="quarter" idx="4294967295"/>
          </p:nvPr>
        </p:nvSpPr>
        <p:spPr>
          <a:xfrm>
            <a:off x="11704319" y="6473952"/>
            <a:ext cx="163069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 0"/>
          <p:cNvSpPr txBox="1"/>
          <p:nvPr/>
        </p:nvSpPr>
        <p:spPr>
          <a:xfrm>
            <a:off x="594359" y="465582"/>
            <a:ext cx="54864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01</a:t>
            </a:r>
          </a:p>
        </p:txBody>
      </p:sp>
      <p:sp>
        <p:nvSpPr>
          <p:cNvPr id="78" name="Text 1"/>
          <p:cNvSpPr txBox="1"/>
          <p:nvPr/>
        </p:nvSpPr>
        <p:spPr>
          <a:xfrm>
            <a:off x="1234439" y="415036"/>
            <a:ext cx="102870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Help people understand how elections actually work</a:t>
            </a:r>
          </a:p>
        </p:txBody>
      </p:sp>
      <p:sp>
        <p:nvSpPr>
          <p:cNvPr id="79" name="Text 2"/>
          <p:cNvSpPr txBox="1"/>
          <p:nvPr/>
        </p:nvSpPr>
        <p:spPr>
          <a:xfrm>
            <a:off x="1234440" y="1037843"/>
            <a:ext cx="996696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The first task is orientation: help people recognize what normal looks like before they encounter it under pressure.</a:t>
            </a:r>
          </a:p>
        </p:txBody>
      </p:sp>
      <p:sp>
        <p:nvSpPr>
          <p:cNvPr id="80" name="Text 3"/>
          <p:cNvSpPr txBox="1"/>
          <p:nvPr/>
        </p:nvSpPr>
        <p:spPr>
          <a:xfrm>
            <a:off x="1234440" y="1600200"/>
            <a:ext cx="9738360" cy="3200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" tIns="380" rIns="380" bIns="380" anchor="ctr">
            <a:normAutofit fontScale="100000" lnSpcReduction="0"/>
          </a:bodyPr>
          <a:lstStyle/>
          <a:p>
            <a:pPr marL="228600" indent="-228600">
              <a:lnSpc>
                <a:spcPct val="110000"/>
              </a:lnSpc>
              <a:spcBef>
                <a:spcPts val="600"/>
              </a:spcBef>
              <a:buSzPct val="100000"/>
              <a:buChar char="•"/>
              <a:defRPr>
                <a:solidFill>
                  <a:srgbClr val="202629"/>
                </a:solidFill>
              </a:defRPr>
            </a:pPr>
            <a:r>
              <a:t>Explain what happens from voter check-in through counting and certification.</a:t>
            </a:r>
          </a:p>
          <a:p>
            <a:pPr marL="228600" indent="-228600">
              <a:lnSpc>
                <a:spcPct val="110000"/>
              </a:lnSpc>
              <a:spcBef>
                <a:spcPts val="600"/>
              </a:spcBef>
              <a:buSzPct val="100000"/>
              <a:buChar char="•"/>
              <a:defRPr>
                <a:solidFill>
                  <a:srgbClr val="202629"/>
                </a:solidFill>
              </a:defRPr>
            </a:pPr>
            <a:r>
              <a:t>Show why procedures differ by state, county and country - and why some results take longer.</a:t>
            </a:r>
          </a:p>
          <a:p>
            <a:pPr marL="228600" indent="-228600">
              <a:lnSpc>
                <a:spcPct val="110000"/>
              </a:lnSpc>
              <a:spcBef>
                <a:spcPts val="600"/>
              </a:spcBef>
              <a:buSzPct val="100000"/>
              <a:buChar char="•"/>
              <a:defRPr>
                <a:solidFill>
                  <a:srgbClr val="202629"/>
                </a:solidFill>
              </a:defRPr>
            </a:pPr>
            <a:r>
              <a:t>Point people to official election offices and established local reporting before confusion starts.</a:t>
            </a:r>
          </a:p>
          <a:p>
            <a:pPr marL="228600" indent="-228600">
              <a:lnSpc>
                <a:spcPct val="110000"/>
              </a:lnSpc>
              <a:spcBef>
                <a:spcPts val="600"/>
              </a:spcBef>
              <a:buSzPct val="100000"/>
              <a:buChar char="•"/>
              <a:defRPr>
                <a:solidFill>
                  <a:srgbClr val="202629"/>
                </a:solidFill>
              </a:defRPr>
            </a:pPr>
            <a:r>
              <a:t>Help people recognize routine complexity: provisional ballots, close margins, corrections, recounts and challenges.</a:t>
            </a:r>
          </a:p>
        </p:txBody>
      </p:sp>
      <p:sp>
        <p:nvSpPr>
          <p:cNvPr id="81" name="Text 4"/>
          <p:cNvSpPr txBox="1"/>
          <p:nvPr/>
        </p:nvSpPr>
        <p:spPr>
          <a:xfrm>
            <a:off x="1234440" y="4831079"/>
            <a:ext cx="3840480" cy="304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0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Awareness is not “doing nothing.”</a:t>
            </a:r>
          </a:p>
        </p:txBody>
      </p:sp>
      <p:sp>
        <p:nvSpPr>
          <p:cNvPr id="82" name="Text 5"/>
          <p:cNvSpPr txBox="1"/>
          <p:nvPr/>
        </p:nvSpPr>
        <p:spPr>
          <a:xfrm>
            <a:off x="1234440" y="5230367"/>
            <a:ext cx="9509760" cy="6400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700">
                <a:solidFill>
                  <a:srgbClr val="202629"/>
                </a:solidFill>
              </a:defRPr>
            </a:lvl1pPr>
          </a:lstStyle>
          <a:p>
            <a:pPr/>
            <a:r>
              <a:t>Knowing what normal looks like makes genuine irregularities easier to notice - and ordinary procedures harder to turn into conspiracy.</a:t>
            </a:r>
          </a:p>
        </p:txBody>
      </p:sp>
      <p:sp>
        <p:nvSpPr>
          <p:cNvPr id="83" name="Shape 6"/>
          <p:cNvSpPr/>
          <p:nvPr/>
        </p:nvSpPr>
        <p:spPr>
          <a:xfrm>
            <a:off x="1234439" y="5824728"/>
            <a:ext cx="10012682" cy="502921"/>
          </a:xfrm>
          <a:prstGeom prst="roundRect">
            <a:avLst>
              <a:gd name="adj" fmla="val 14545"/>
            </a:avLst>
          </a:prstGeom>
          <a:solidFill>
            <a:srgbClr val="EFE7DC"/>
          </a:solidFill>
          <a:ln w="12700">
            <a:solidFill>
              <a:srgbClr val="EFE7D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84" name="Text 7"/>
          <p:cNvSpPr txBox="1"/>
          <p:nvPr/>
        </p:nvSpPr>
        <p:spPr>
          <a:xfrm>
            <a:off x="1444751" y="5916167"/>
            <a:ext cx="9555482" cy="31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4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Protects against: normal delays, corrections or procedures being spun into “something shady is going on.”</a:t>
            </a:r>
          </a:p>
        </p:txBody>
      </p:sp>
      <p:sp>
        <p:nvSpPr>
          <p:cNvPr id="85" name="Slide Number Placeholder 0"/>
          <p:cNvSpPr txBox="1"/>
          <p:nvPr>
            <p:ph type="sldNum" sz="quarter" idx="4294967295"/>
          </p:nvPr>
        </p:nvSpPr>
        <p:spPr>
          <a:xfrm>
            <a:off x="11704319" y="6473952"/>
            <a:ext cx="163069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Text 0"/>
          <p:cNvSpPr txBox="1"/>
          <p:nvPr/>
        </p:nvSpPr>
        <p:spPr>
          <a:xfrm>
            <a:off x="594359" y="465582"/>
            <a:ext cx="54864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02</a:t>
            </a:r>
          </a:p>
        </p:txBody>
      </p:sp>
      <p:sp>
        <p:nvSpPr>
          <p:cNvPr id="88" name="Text 1"/>
          <p:cNvSpPr txBox="1"/>
          <p:nvPr/>
        </p:nvSpPr>
        <p:spPr>
          <a:xfrm>
            <a:off x="1234439" y="199135"/>
            <a:ext cx="1028700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Make room now for people to reconsider without losing belonging</a:t>
            </a:r>
          </a:p>
        </p:txBody>
      </p:sp>
      <p:sp>
        <p:nvSpPr>
          <p:cNvPr id="89" name="Text 2"/>
          <p:cNvSpPr txBox="1"/>
          <p:nvPr/>
        </p:nvSpPr>
        <p:spPr>
          <a:xfrm>
            <a:off x="1234440" y="1037843"/>
            <a:ext cx="996696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This is the one move on this list that only civil society can do.</a:t>
            </a:r>
          </a:p>
        </p:txBody>
      </p:sp>
      <p:sp>
        <p:nvSpPr>
          <p:cNvPr id="90" name="Text 3"/>
          <p:cNvSpPr txBox="1"/>
          <p:nvPr/>
        </p:nvSpPr>
        <p:spPr>
          <a:xfrm>
            <a:off x="1234439" y="1568450"/>
            <a:ext cx="8778242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9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People do not make political judgments on a blank sheet of paper.</a:t>
            </a:r>
          </a:p>
        </p:txBody>
      </p:sp>
      <p:sp>
        <p:nvSpPr>
          <p:cNvPr id="91" name="Text 4"/>
          <p:cNvSpPr txBox="1"/>
          <p:nvPr/>
        </p:nvSpPr>
        <p:spPr>
          <a:xfrm>
            <a:off x="1234439" y="1984248"/>
            <a:ext cx="9555482" cy="10515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700">
                <a:solidFill>
                  <a:srgbClr val="202629"/>
                </a:solidFill>
              </a:defRPr>
            </a:lvl1pPr>
          </a:lstStyle>
          <a:p>
            <a:pPr/>
            <a:r>
              <a:t>Choices are entangled with family, friendship, congregation, workplace and community. When doubts begin, the obstacle may be less “What do I know?” than “What will it cost me to say this out loud?”</a:t>
            </a:r>
          </a:p>
        </p:txBody>
      </p:sp>
      <p:sp>
        <p:nvSpPr>
          <p:cNvPr id="92" name="Shape 5"/>
          <p:cNvSpPr/>
          <p:nvPr/>
        </p:nvSpPr>
        <p:spPr>
          <a:xfrm>
            <a:off x="1234439" y="3246120"/>
            <a:ext cx="9646921" cy="960121"/>
          </a:xfrm>
          <a:prstGeom prst="roundRect">
            <a:avLst>
              <a:gd name="adj" fmla="val 16667"/>
            </a:avLst>
          </a:prstGeom>
          <a:solidFill>
            <a:srgbClr val="E7EFED"/>
          </a:solidFill>
          <a:ln w="12700">
            <a:solidFill>
              <a:srgbClr val="E7EFED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3" name="Text 6"/>
          <p:cNvSpPr txBox="1"/>
          <p:nvPr/>
        </p:nvSpPr>
        <p:spPr>
          <a:xfrm>
            <a:off x="1600200" y="3493008"/>
            <a:ext cx="8915400" cy="502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 defTabSz="822959">
              <a:defRPr i="1" sz="189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“What would make it safer for someone here to tell us what they are actually seeing now?”</a:t>
            </a:r>
          </a:p>
        </p:txBody>
      </p:sp>
      <p:sp>
        <p:nvSpPr>
          <p:cNvPr id="94" name="Text 7"/>
          <p:cNvSpPr txBox="1"/>
          <p:nvPr/>
        </p:nvSpPr>
        <p:spPr>
          <a:xfrm>
            <a:off x="1417319" y="4526279"/>
            <a:ext cx="9235442" cy="10972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" tIns="380" rIns="380" bIns="380" anchor="ctr">
            <a:normAutofit fontScale="100000" lnSpcReduction="0"/>
          </a:bodyPr>
          <a:lstStyle/>
          <a:p>
            <a:pPr marL="228600" indent="-228600"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Ask what they are noticing; let uncertainty stand.</a:t>
            </a:r>
          </a:p>
          <a:p>
            <a:pPr marL="228600" indent="-228600"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Do not demand an apology for previous choices.</a:t>
            </a:r>
          </a:p>
          <a:p>
            <a:pPr marL="228600" indent="-228600"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Do not turn private reconsideration into recruitment or a public declaration.</a:t>
            </a:r>
          </a:p>
        </p:txBody>
      </p:sp>
      <p:sp>
        <p:nvSpPr>
          <p:cNvPr id="95" name="Shape 8"/>
          <p:cNvSpPr/>
          <p:nvPr/>
        </p:nvSpPr>
        <p:spPr>
          <a:xfrm>
            <a:off x="1234439" y="5824728"/>
            <a:ext cx="10012682" cy="502921"/>
          </a:xfrm>
          <a:prstGeom prst="roundRect">
            <a:avLst>
              <a:gd name="adj" fmla="val 14545"/>
            </a:avLst>
          </a:prstGeom>
          <a:solidFill>
            <a:srgbClr val="EFE7DC"/>
          </a:solidFill>
          <a:ln w="12700">
            <a:solidFill>
              <a:srgbClr val="EFE7D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96" name="Text 9"/>
          <p:cNvSpPr txBox="1"/>
          <p:nvPr/>
        </p:nvSpPr>
        <p:spPr>
          <a:xfrm>
            <a:off x="1444751" y="5916167"/>
            <a:ext cx="9555482" cy="31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868680">
              <a:defRPr sz="133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Protects against: people feeling they must stay with a political position simply to keep their friends, family or place in the group.</a:t>
            </a:r>
          </a:p>
        </p:txBody>
      </p:sp>
      <p:sp>
        <p:nvSpPr>
          <p:cNvPr id="97" name="Slide Number Placeholder 0"/>
          <p:cNvSpPr txBox="1"/>
          <p:nvPr>
            <p:ph type="sldNum" sz="quarter" idx="4294967295"/>
          </p:nvPr>
        </p:nvSpPr>
        <p:spPr>
          <a:xfrm>
            <a:off x="11704319" y="6473952"/>
            <a:ext cx="163069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Text 0"/>
          <p:cNvSpPr txBox="1"/>
          <p:nvPr/>
        </p:nvSpPr>
        <p:spPr>
          <a:xfrm>
            <a:off x="594359" y="465582"/>
            <a:ext cx="54864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03</a:t>
            </a:r>
          </a:p>
        </p:txBody>
      </p:sp>
      <p:sp>
        <p:nvSpPr>
          <p:cNvPr id="100" name="Text 1"/>
          <p:cNvSpPr txBox="1"/>
          <p:nvPr/>
        </p:nvSpPr>
        <p:spPr>
          <a:xfrm>
            <a:off x="1234439" y="199135"/>
            <a:ext cx="1028700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Make the process - and the people who hold it - visible before pressure arrives</a:t>
            </a:r>
          </a:p>
        </p:txBody>
      </p:sp>
      <p:sp>
        <p:nvSpPr>
          <p:cNvPr id="101" name="Text 2"/>
          <p:cNvSpPr txBox="1"/>
          <p:nvPr/>
        </p:nvSpPr>
        <p:spPr>
          <a:xfrm>
            <a:off x="1234440" y="1037843"/>
            <a:ext cx="996696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Visibility plus commitment: make the existing process easier to see, and easier for its responsible officials to stand on.</a:t>
            </a:r>
          </a:p>
        </p:txBody>
      </p:sp>
      <p:sp>
        <p:nvSpPr>
          <p:cNvPr id="102" name="Shape 3"/>
          <p:cNvSpPr/>
          <p:nvPr/>
        </p:nvSpPr>
        <p:spPr>
          <a:xfrm>
            <a:off x="1234439" y="1627632"/>
            <a:ext cx="4617722" cy="3493009"/>
          </a:xfrm>
          <a:prstGeom prst="roundRect">
            <a:avLst>
              <a:gd name="adj" fmla="val 16667"/>
            </a:avLst>
          </a:prstGeom>
          <a:solidFill>
            <a:srgbClr val="ECE8DE"/>
          </a:solidFill>
          <a:ln w="12700">
            <a:solidFill>
              <a:srgbClr val="ECE8DE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3" name="Text 4"/>
          <p:cNvSpPr txBox="1"/>
          <p:nvPr/>
        </p:nvSpPr>
        <p:spPr>
          <a:xfrm>
            <a:off x="1554480" y="1942337"/>
            <a:ext cx="2011679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VISIBILITY</a:t>
            </a:r>
          </a:p>
        </p:txBody>
      </p:sp>
      <p:sp>
        <p:nvSpPr>
          <p:cNvPr id="104" name="Text 5"/>
          <p:cNvSpPr txBox="1"/>
          <p:nvPr/>
        </p:nvSpPr>
        <p:spPr>
          <a:xfrm>
            <a:off x="1554479" y="2212848"/>
            <a:ext cx="3474722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Before Election Day, people should know:</a:t>
            </a:r>
          </a:p>
        </p:txBody>
      </p:sp>
      <p:sp>
        <p:nvSpPr>
          <p:cNvPr id="105" name="Text 6"/>
          <p:cNvSpPr txBox="1"/>
          <p:nvPr/>
        </p:nvSpPr>
        <p:spPr>
          <a:xfrm>
            <a:off x="1508760" y="2697479"/>
            <a:ext cx="3886201" cy="201168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" tIns="380" rIns="380" bIns="380" anchor="ctr">
            <a:normAutofit fontScale="100000" lnSpcReduction="0"/>
          </a:bodyPr>
          <a:lstStyle/>
          <a:p>
            <a:pPr marL="228600" indent="-228600">
              <a:buSzPct val="100000"/>
              <a:buChar char="•"/>
              <a:defRPr sz="1400">
                <a:solidFill>
                  <a:srgbClr val="202629"/>
                </a:solidFill>
              </a:defRPr>
            </a:pPr>
            <a:r>
              <a:t>who administers, counts, observes and certifies;</a:t>
            </a:r>
          </a:p>
          <a:p>
            <a:pPr marL="228600" indent="-228600">
              <a:buSzPct val="100000"/>
              <a:buChar char="•"/>
              <a:defRPr sz="1400">
                <a:solidFill>
                  <a:srgbClr val="202629"/>
                </a:solidFill>
              </a:defRPr>
            </a:pPr>
            <a:r>
              <a:t>who is responsible for order at each polling place;</a:t>
            </a:r>
          </a:p>
          <a:p>
            <a:pPr marL="228600" indent="-228600">
              <a:buSzPct val="100000"/>
              <a:buChar char="•"/>
              <a:defRPr sz="1400">
                <a:solidFill>
                  <a:srgbClr val="202629"/>
                </a:solidFill>
              </a:defRPr>
            </a:pPr>
            <a:r>
              <a:t>what happens with close margins, recounts and challenges;</a:t>
            </a:r>
          </a:p>
          <a:p>
            <a:pPr marL="228600" indent="-228600">
              <a:buSzPct val="100000"/>
              <a:buChar char="•"/>
              <a:defRPr sz="1400">
                <a:solidFill>
                  <a:srgbClr val="202629"/>
                </a:solidFill>
              </a:defRPr>
            </a:pPr>
            <a:r>
              <a:t>which decisions belong to local officials, boards, courts or state authorities.</a:t>
            </a:r>
          </a:p>
        </p:txBody>
      </p:sp>
      <p:sp>
        <p:nvSpPr>
          <p:cNvPr id="106" name="Shape 7"/>
          <p:cNvSpPr/>
          <p:nvPr/>
        </p:nvSpPr>
        <p:spPr>
          <a:xfrm>
            <a:off x="6172200" y="1627632"/>
            <a:ext cx="4617721" cy="3493009"/>
          </a:xfrm>
          <a:prstGeom prst="roundRect">
            <a:avLst>
              <a:gd name="adj" fmla="val 16667"/>
            </a:avLst>
          </a:prstGeom>
          <a:solidFill>
            <a:srgbClr val="E7EFED"/>
          </a:solidFill>
          <a:ln w="12700">
            <a:solidFill>
              <a:srgbClr val="E7EFED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07" name="Text 8"/>
          <p:cNvSpPr txBox="1"/>
          <p:nvPr/>
        </p:nvSpPr>
        <p:spPr>
          <a:xfrm>
            <a:off x="6492240" y="1942337"/>
            <a:ext cx="22860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COMMITMENT</a:t>
            </a:r>
          </a:p>
        </p:txBody>
      </p:sp>
      <p:sp>
        <p:nvSpPr>
          <p:cNvPr id="108" name="Text 9"/>
          <p:cNvSpPr txBox="1"/>
          <p:nvPr/>
        </p:nvSpPr>
        <p:spPr>
          <a:xfrm>
            <a:off x="6492240" y="2304288"/>
            <a:ext cx="3749041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5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Create occasions for responsible officials to say, before pressure arrives:</a:t>
            </a:r>
          </a:p>
        </p:txBody>
      </p:sp>
      <p:sp>
        <p:nvSpPr>
          <p:cNvPr id="109" name="Text 10"/>
          <p:cNvSpPr txBox="1"/>
          <p:nvPr/>
        </p:nvSpPr>
        <p:spPr>
          <a:xfrm>
            <a:off x="6720840" y="3143249"/>
            <a:ext cx="3520441" cy="1028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/>
          <a:p>
            <a:pPr algn="ctr">
              <a:defRPr sz="22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“These are the procedures.</a:t>
            </a:r>
          </a:p>
          <a:p>
            <a:pPr algn="ctr">
              <a:defRPr sz="22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This is my responsibility.</a:t>
            </a:r>
          </a:p>
          <a:p>
            <a:pPr algn="ctr">
              <a:defRPr sz="22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pPr>
            <a:r>
              <a:t>I will follow them.”</a:t>
            </a:r>
          </a:p>
        </p:txBody>
      </p:sp>
      <p:sp>
        <p:nvSpPr>
          <p:cNvPr id="110" name="Text 11"/>
          <p:cNvSpPr txBox="1"/>
          <p:nvPr/>
        </p:nvSpPr>
        <p:spPr>
          <a:xfrm>
            <a:off x="6492240" y="4498847"/>
            <a:ext cx="3749041" cy="4389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400">
                <a:solidFill>
                  <a:srgbClr val="202629"/>
                </a:solidFill>
              </a:defRPr>
            </a:lvl1pPr>
          </a:lstStyle>
          <a:p>
            <a:pPr/>
            <a:r>
              <a:t>A public commitment gives officials and the public a reference point when pressure arrives.</a:t>
            </a:r>
          </a:p>
        </p:txBody>
      </p:sp>
      <p:sp>
        <p:nvSpPr>
          <p:cNvPr id="111" name="Shape 12"/>
          <p:cNvSpPr/>
          <p:nvPr/>
        </p:nvSpPr>
        <p:spPr>
          <a:xfrm>
            <a:off x="1234439" y="5824728"/>
            <a:ext cx="10012682" cy="502921"/>
          </a:xfrm>
          <a:prstGeom prst="roundRect">
            <a:avLst>
              <a:gd name="adj" fmla="val 14545"/>
            </a:avLst>
          </a:prstGeom>
          <a:solidFill>
            <a:srgbClr val="EFE7DC"/>
          </a:solidFill>
          <a:ln w="12700">
            <a:solidFill>
              <a:srgbClr val="EFE7D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12" name="Text 13"/>
          <p:cNvSpPr txBox="1"/>
          <p:nvPr/>
        </p:nvSpPr>
        <p:spPr>
          <a:xfrm>
            <a:off x="1444751" y="5916167"/>
            <a:ext cx="9555482" cy="31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4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Protects against: officials being isolated, bullied, or accused of “making it up as they go.”</a:t>
            </a:r>
          </a:p>
        </p:txBody>
      </p:sp>
      <p:sp>
        <p:nvSpPr>
          <p:cNvPr id="113" name="Slide Number Placeholder 0"/>
          <p:cNvSpPr txBox="1"/>
          <p:nvPr>
            <p:ph type="sldNum" sz="quarter" idx="4294967295"/>
          </p:nvPr>
        </p:nvSpPr>
        <p:spPr>
          <a:xfrm>
            <a:off x="11704319" y="6473952"/>
            <a:ext cx="163069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Text 0"/>
          <p:cNvSpPr txBox="1"/>
          <p:nvPr/>
        </p:nvSpPr>
        <p:spPr>
          <a:xfrm>
            <a:off x="594359" y="465582"/>
            <a:ext cx="54864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04</a:t>
            </a:r>
          </a:p>
        </p:txBody>
      </p:sp>
      <p:sp>
        <p:nvSpPr>
          <p:cNvPr id="116" name="Text 1"/>
          <p:cNvSpPr txBox="1"/>
          <p:nvPr/>
        </p:nvSpPr>
        <p:spPr>
          <a:xfrm>
            <a:off x="1234439" y="199135"/>
            <a:ext cx="10287001" cy="863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Prepare to support - not interfere with - the people running the election</a:t>
            </a:r>
          </a:p>
        </p:txBody>
      </p:sp>
      <p:sp>
        <p:nvSpPr>
          <p:cNvPr id="117" name="Text 2"/>
          <p:cNvSpPr txBox="1"/>
          <p:nvPr/>
        </p:nvSpPr>
        <p:spPr>
          <a:xfrm>
            <a:off x="1234440" y="1037843"/>
            <a:ext cx="996696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Civil society should make election workers’ jobs easier, not add another layer of people trying to direct the process.</a:t>
            </a:r>
          </a:p>
        </p:txBody>
      </p:sp>
      <p:sp>
        <p:nvSpPr>
          <p:cNvPr id="118" name="Text 3"/>
          <p:cNvSpPr txBox="1"/>
          <p:nvPr/>
        </p:nvSpPr>
        <p:spPr>
          <a:xfrm>
            <a:off x="1234439" y="1626869"/>
            <a:ext cx="182880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SUPPORT</a:t>
            </a:r>
          </a:p>
        </p:txBody>
      </p:sp>
      <p:sp>
        <p:nvSpPr>
          <p:cNvPr id="119" name="Text 4"/>
          <p:cNvSpPr txBox="1"/>
          <p:nvPr/>
        </p:nvSpPr>
        <p:spPr>
          <a:xfrm>
            <a:off x="1325880" y="2011679"/>
            <a:ext cx="4572001" cy="2697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" tIns="380" rIns="380" bIns="380" anchor="ctr">
            <a:normAutofit fontScale="100000" lnSpcReduction="0"/>
          </a:bodyPr>
          <a:lstStyle/>
          <a:p>
            <a:pPr marL="228600" indent="-228600">
              <a:spcBef>
                <a:spcPts val="1000"/>
              </a:spcBef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Help recruit into authorized poll-worker or observer roles where officials ask for them.</a:t>
            </a:r>
          </a:p>
          <a:p>
            <a:pPr marL="228600" indent="-228600">
              <a:spcBef>
                <a:spcPts val="1000"/>
              </a:spcBef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Offer practical support - transportation, meals, childcare, accessibility, legal, technical or logistical help - when requested.</a:t>
            </a:r>
          </a:p>
          <a:p>
            <a:pPr marL="228600" indent="-228600">
              <a:spcBef>
                <a:spcPts val="1000"/>
              </a:spcBef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Publicly affirm ordinary election work as legitimate public service.</a:t>
            </a:r>
          </a:p>
        </p:txBody>
      </p:sp>
      <p:sp>
        <p:nvSpPr>
          <p:cNvPr id="120" name="Text 5"/>
          <p:cNvSpPr txBox="1"/>
          <p:nvPr/>
        </p:nvSpPr>
        <p:spPr>
          <a:xfrm>
            <a:off x="6400799" y="1626869"/>
            <a:ext cx="2468882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DON’T ADD CHAOS</a:t>
            </a:r>
          </a:p>
        </p:txBody>
      </p:sp>
      <p:sp>
        <p:nvSpPr>
          <p:cNvPr id="121" name="Text 6"/>
          <p:cNvSpPr txBox="1"/>
          <p:nvPr/>
        </p:nvSpPr>
        <p:spPr>
          <a:xfrm>
            <a:off x="6446520" y="2011679"/>
            <a:ext cx="4343401" cy="2697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" tIns="380" rIns="380" bIns="380" anchor="ctr">
            <a:normAutofit fontScale="100000" lnSpcReduction="0"/>
          </a:bodyPr>
          <a:lstStyle/>
          <a:p>
            <a:pPr marL="228600" indent="-228600">
              <a:spcBef>
                <a:spcPts val="1000"/>
              </a:spcBef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No unofficial security around polling places.</a:t>
            </a:r>
          </a:p>
          <a:p>
            <a:pPr marL="228600" indent="-228600">
              <a:spcBef>
                <a:spcPts val="1000"/>
              </a:spcBef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No untrained volunteers in operational spaces.</a:t>
            </a:r>
          </a:p>
          <a:p>
            <a:pPr marL="228600" indent="-228600">
              <a:spcBef>
                <a:spcPts val="1000"/>
              </a:spcBef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No confrontations with voters, observers or workers.</a:t>
            </a:r>
          </a:p>
          <a:p>
            <a:pPr marL="228600" indent="-228600">
              <a:spcBef>
                <a:spcPts val="1000"/>
              </a:spcBef>
              <a:buSzPct val="100000"/>
              <a:buChar char="•"/>
              <a:defRPr sz="1600">
                <a:solidFill>
                  <a:srgbClr val="202629"/>
                </a:solidFill>
              </a:defRPr>
            </a:pPr>
            <a:r>
              <a:t>When something appears wrong, use established reporting and escalation channels.</a:t>
            </a:r>
          </a:p>
        </p:txBody>
      </p:sp>
      <p:sp>
        <p:nvSpPr>
          <p:cNvPr id="122" name="Text 7"/>
          <p:cNvSpPr txBox="1"/>
          <p:nvPr/>
        </p:nvSpPr>
        <p:spPr>
          <a:xfrm>
            <a:off x="1325879" y="4983479"/>
            <a:ext cx="9464042" cy="59436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A sufficient number of trained, calm people in authorized roles makes disruption harder to exploit because they are less likely to be pulled away from procedure.</a:t>
            </a:r>
          </a:p>
        </p:txBody>
      </p:sp>
      <p:sp>
        <p:nvSpPr>
          <p:cNvPr id="123" name="Shape 8"/>
          <p:cNvSpPr/>
          <p:nvPr/>
        </p:nvSpPr>
        <p:spPr>
          <a:xfrm>
            <a:off x="1234439" y="5824728"/>
            <a:ext cx="10012682" cy="502921"/>
          </a:xfrm>
          <a:prstGeom prst="roundRect">
            <a:avLst>
              <a:gd name="adj" fmla="val 14545"/>
            </a:avLst>
          </a:prstGeom>
          <a:solidFill>
            <a:srgbClr val="EFE7DC"/>
          </a:solidFill>
          <a:ln w="12700">
            <a:solidFill>
              <a:srgbClr val="EFE7D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24" name="Text 9"/>
          <p:cNvSpPr txBox="1"/>
          <p:nvPr/>
        </p:nvSpPr>
        <p:spPr>
          <a:xfrm>
            <a:off x="1444751" y="5916167"/>
            <a:ext cx="9555482" cy="31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4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Protects against: well-meaning people adding confusion to a situation that already has enough of it.</a:t>
            </a:r>
          </a:p>
        </p:txBody>
      </p:sp>
      <p:sp>
        <p:nvSpPr>
          <p:cNvPr id="125" name="Slide Number Placeholder 0"/>
          <p:cNvSpPr txBox="1"/>
          <p:nvPr>
            <p:ph type="sldNum" sz="quarter" idx="4294967295"/>
          </p:nvPr>
        </p:nvSpPr>
        <p:spPr>
          <a:xfrm>
            <a:off x="11704319" y="6473952"/>
            <a:ext cx="163069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 0"/>
          <p:cNvSpPr txBox="1"/>
          <p:nvPr/>
        </p:nvSpPr>
        <p:spPr>
          <a:xfrm>
            <a:off x="594359" y="465582"/>
            <a:ext cx="54864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05</a:t>
            </a:r>
          </a:p>
        </p:txBody>
      </p:sp>
      <p:sp>
        <p:nvSpPr>
          <p:cNvPr id="128" name="Text 1"/>
          <p:cNvSpPr txBox="1"/>
          <p:nvPr/>
        </p:nvSpPr>
        <p:spPr>
          <a:xfrm>
            <a:off x="1234439" y="415036"/>
            <a:ext cx="102870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Refuse to become an amplifier - and keep your own record</a:t>
            </a:r>
          </a:p>
        </p:txBody>
      </p:sp>
      <p:sp>
        <p:nvSpPr>
          <p:cNvPr id="129" name="Text 2"/>
          <p:cNvSpPr txBox="1"/>
          <p:nvPr/>
        </p:nvSpPr>
        <p:spPr>
          <a:xfrm>
            <a:off x="1234440" y="1037843"/>
            <a:ext cx="996696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Information discipline is a civic responsibility.</a:t>
            </a:r>
          </a:p>
        </p:txBody>
      </p:sp>
      <p:sp>
        <p:nvSpPr>
          <p:cNvPr id="130" name="Text 3"/>
          <p:cNvSpPr txBox="1"/>
          <p:nvPr/>
        </p:nvSpPr>
        <p:spPr>
          <a:xfrm>
            <a:off x="1234439" y="1592833"/>
            <a:ext cx="3794760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HOLD YOURSELF ACCOUNTABLE</a:t>
            </a:r>
          </a:p>
        </p:txBody>
      </p:sp>
      <p:sp>
        <p:nvSpPr>
          <p:cNvPr id="131" name="Text 4"/>
          <p:cNvSpPr txBox="1"/>
          <p:nvPr/>
        </p:nvSpPr>
        <p:spPr>
          <a:xfrm>
            <a:off x="5306059" y="1490980"/>
            <a:ext cx="57150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600">
                <a:solidFill>
                  <a:srgbClr val="202629"/>
                </a:solidFill>
              </a:defRPr>
            </a:lvl1pPr>
          </a:lstStyle>
          <a:p>
            <a:pPr/>
            <a:r>
              <a:t>Know what you can stand behind.</a:t>
            </a:r>
          </a:p>
        </p:txBody>
      </p:sp>
      <p:sp>
        <p:nvSpPr>
          <p:cNvPr id="132" name="Text 5"/>
          <p:cNvSpPr txBox="1"/>
          <p:nvPr/>
        </p:nvSpPr>
        <p:spPr>
          <a:xfrm>
            <a:off x="1234439" y="2525521"/>
            <a:ext cx="3794760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CHECK BEFORE YOU CARRY</a:t>
            </a:r>
          </a:p>
        </p:txBody>
      </p:sp>
      <p:sp>
        <p:nvSpPr>
          <p:cNvPr id="133" name="Text 6"/>
          <p:cNvSpPr txBox="1"/>
          <p:nvPr/>
        </p:nvSpPr>
        <p:spPr>
          <a:xfrm>
            <a:off x="5306059" y="2385567"/>
            <a:ext cx="57150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1600">
                <a:solidFill>
                  <a:srgbClr val="202629"/>
                </a:solidFill>
              </a:defRPr>
            </a:lvl1pPr>
          </a:lstStyle>
          <a:p>
            <a:pPr/>
            <a:r>
              <a:t>Verify before repeating or acting.</a:t>
            </a:r>
          </a:p>
        </p:txBody>
      </p:sp>
      <p:sp>
        <p:nvSpPr>
          <p:cNvPr id="134" name="Text 7"/>
          <p:cNvSpPr txBox="1"/>
          <p:nvPr/>
        </p:nvSpPr>
        <p:spPr>
          <a:xfrm>
            <a:off x="1234439" y="3458210"/>
            <a:ext cx="3794760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WATCH THE UNANNOUNCED CHANGES</a:t>
            </a:r>
          </a:p>
        </p:txBody>
      </p:sp>
      <p:sp>
        <p:nvSpPr>
          <p:cNvPr id="135" name="Text 8"/>
          <p:cNvSpPr txBox="1"/>
          <p:nvPr/>
        </p:nvSpPr>
        <p:spPr>
          <a:xfrm>
            <a:off x="5306059" y="3356355"/>
            <a:ext cx="57150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896111">
              <a:defRPr sz="1568">
                <a:solidFill>
                  <a:srgbClr val="202629"/>
                </a:solidFill>
              </a:defRPr>
            </a:lvl1pPr>
          </a:lstStyle>
          <a:p>
            <a:pPr/>
            <a:r>
              <a:t>Notice when instructions, procedures, stories or evidence shift without explanation.</a:t>
            </a:r>
          </a:p>
        </p:txBody>
      </p:sp>
      <p:sp>
        <p:nvSpPr>
          <p:cNvPr id="136" name="Text 9"/>
          <p:cNvSpPr txBox="1"/>
          <p:nvPr/>
        </p:nvSpPr>
        <p:spPr>
          <a:xfrm>
            <a:off x="1234439" y="4390898"/>
            <a:ext cx="3794760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LOG THE ROUTE TO CREDIBILITY</a:t>
            </a:r>
          </a:p>
        </p:txBody>
      </p:sp>
      <p:sp>
        <p:nvSpPr>
          <p:cNvPr id="137" name="Text 10"/>
          <p:cNvSpPr txBox="1"/>
          <p:nvPr/>
        </p:nvSpPr>
        <p:spPr>
          <a:xfrm>
            <a:off x="5306059" y="4301744"/>
            <a:ext cx="571500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896111">
              <a:defRPr sz="1568">
                <a:solidFill>
                  <a:srgbClr val="202629"/>
                </a:solidFill>
              </a:defRPr>
            </a:lvl1pPr>
          </a:lstStyle>
          <a:p>
            <a:pPr/>
            <a:r>
              <a:t>Record where a claim came from, what was checked, and why it was trusted.</a:t>
            </a:r>
          </a:p>
        </p:txBody>
      </p:sp>
      <p:sp>
        <p:nvSpPr>
          <p:cNvPr id="138" name="Shape 11"/>
          <p:cNvSpPr/>
          <p:nvPr/>
        </p:nvSpPr>
        <p:spPr>
          <a:xfrm>
            <a:off x="1234439" y="5285232"/>
            <a:ext cx="3749042" cy="475489"/>
          </a:xfrm>
          <a:prstGeom prst="roundRect">
            <a:avLst>
              <a:gd name="adj" fmla="val 16667"/>
            </a:avLst>
          </a:prstGeom>
          <a:solidFill>
            <a:srgbClr val="18384A"/>
          </a:solidFill>
          <a:ln w="12700">
            <a:solidFill>
              <a:srgbClr val="18384A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39" name="Text 12"/>
          <p:cNvSpPr txBox="1"/>
          <p:nvPr/>
        </p:nvSpPr>
        <p:spPr>
          <a:xfrm>
            <a:off x="1417320" y="5375909"/>
            <a:ext cx="3383280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FFFFFF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LOG, DON’T POST</a:t>
            </a:r>
          </a:p>
        </p:txBody>
      </p:sp>
      <p:sp>
        <p:nvSpPr>
          <p:cNvPr id="140" name="Text 13"/>
          <p:cNvSpPr txBox="1"/>
          <p:nvPr/>
        </p:nvSpPr>
        <p:spPr>
          <a:xfrm>
            <a:off x="5303520" y="5230367"/>
            <a:ext cx="5532121" cy="6217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defTabSz="877823">
              <a:defRPr sz="1440">
                <a:solidFill>
                  <a:srgbClr val="202629"/>
                </a:solidFill>
              </a:defRPr>
            </a:lvl1pPr>
          </a:lstStyle>
          <a:p>
            <a:pPr/>
            <a:r>
              <a:t>A private contemporaneous record can help establish what happened. A public feed can amplify uncertainty before facts are known.</a:t>
            </a:r>
          </a:p>
        </p:txBody>
      </p:sp>
      <p:sp>
        <p:nvSpPr>
          <p:cNvPr id="141" name="Shape 14"/>
          <p:cNvSpPr/>
          <p:nvPr/>
        </p:nvSpPr>
        <p:spPr>
          <a:xfrm>
            <a:off x="1234439" y="5824728"/>
            <a:ext cx="10012682" cy="502921"/>
          </a:xfrm>
          <a:prstGeom prst="roundRect">
            <a:avLst>
              <a:gd name="adj" fmla="val 14545"/>
            </a:avLst>
          </a:prstGeom>
          <a:solidFill>
            <a:srgbClr val="EFE7DC"/>
          </a:solidFill>
          <a:ln w="12700">
            <a:solidFill>
              <a:srgbClr val="EFE7D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42" name="Text 15"/>
          <p:cNvSpPr txBox="1"/>
          <p:nvPr/>
        </p:nvSpPr>
        <p:spPr>
          <a:xfrm>
            <a:off x="1444751" y="5916167"/>
            <a:ext cx="9555482" cy="31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4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Protects against: rumors, outrage and half-checked claims doing the work of disruption for free.</a:t>
            </a:r>
          </a:p>
        </p:txBody>
      </p:sp>
      <p:sp>
        <p:nvSpPr>
          <p:cNvPr id="143" name="Text 16"/>
          <p:cNvSpPr txBox="1"/>
          <p:nvPr/>
        </p:nvSpPr>
        <p:spPr>
          <a:xfrm>
            <a:off x="1234439" y="6383019"/>
            <a:ext cx="5029201" cy="12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800">
                <a:solidFill>
                  <a:srgbClr val="596063"/>
                </a:solidFill>
              </a:defRPr>
            </a:lvl1pPr>
          </a:lstStyle>
          <a:p>
            <a:pPr/>
            <a:r>
              <a:t>Companion instrument: Civic COLREGs - transilience.org/civic/</a:t>
            </a:r>
          </a:p>
        </p:txBody>
      </p:sp>
      <p:sp>
        <p:nvSpPr>
          <p:cNvPr id="144" name="Slide Number Placeholder 0"/>
          <p:cNvSpPr txBox="1"/>
          <p:nvPr>
            <p:ph type="sldNum" sz="quarter" idx="4294967295"/>
          </p:nvPr>
        </p:nvSpPr>
        <p:spPr>
          <a:xfrm>
            <a:off x="11704319" y="6473952"/>
            <a:ext cx="163069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 0"/>
          <p:cNvSpPr txBox="1"/>
          <p:nvPr/>
        </p:nvSpPr>
        <p:spPr>
          <a:xfrm>
            <a:off x="594359" y="465582"/>
            <a:ext cx="548641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7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06</a:t>
            </a:r>
          </a:p>
        </p:txBody>
      </p:sp>
      <p:sp>
        <p:nvSpPr>
          <p:cNvPr id="147" name="Text 1"/>
          <p:cNvSpPr txBox="1"/>
          <p:nvPr/>
        </p:nvSpPr>
        <p:spPr>
          <a:xfrm>
            <a:off x="1234439" y="415036"/>
            <a:ext cx="10287001" cy="43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28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Keep civic capacity in reserve for Election Day and the days after</a:t>
            </a:r>
          </a:p>
        </p:txBody>
      </p:sp>
      <p:sp>
        <p:nvSpPr>
          <p:cNvPr id="148" name="Text 2"/>
          <p:cNvSpPr txBox="1"/>
          <p:nvPr/>
        </p:nvSpPr>
        <p:spPr>
          <a:xfrm>
            <a:off x="1234440" y="1037843"/>
            <a:ext cx="9966960" cy="228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500">
                <a:solidFill>
                  <a:srgbClr val="596063"/>
                </a:solidFill>
              </a:defRPr>
            </a:lvl1pPr>
          </a:lstStyle>
          <a:p>
            <a:pPr/>
            <a:r>
              <a:t>The civic effort should not culminate when polls close. That may be when the hardest period begins.</a:t>
            </a:r>
          </a:p>
        </p:txBody>
      </p:sp>
      <p:sp>
        <p:nvSpPr>
          <p:cNvPr id="149" name="Text 3"/>
          <p:cNvSpPr txBox="1"/>
          <p:nvPr/>
        </p:nvSpPr>
        <p:spPr>
          <a:xfrm>
            <a:off x="1234439" y="1600200"/>
            <a:ext cx="9555482" cy="2971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" tIns="380" rIns="380" bIns="380" anchor="ctr">
            <a:normAutofit fontScale="100000" lnSpcReduction="0"/>
          </a:bodyPr>
          <a:lstStyle/>
          <a:p>
            <a:pPr marL="228600" indent="-228600">
              <a:spcBef>
                <a:spcPts val="500"/>
              </a:spcBef>
              <a:buSzPct val="100000"/>
              <a:buChar char="•"/>
              <a:defRPr sz="1700">
                <a:solidFill>
                  <a:srgbClr val="202629"/>
                </a:solidFill>
              </a:defRPr>
            </a:pPr>
            <a:r>
              <a:t>Arrange shifts. Identify backup leaders and spokespeople.</a:t>
            </a:r>
          </a:p>
          <a:p>
            <a:pPr marL="228600" indent="-228600">
              <a:spcBef>
                <a:spcPts val="500"/>
              </a:spcBef>
              <a:buSzPct val="100000"/>
              <a:buChar char="•"/>
              <a:defRPr sz="1700">
                <a:solidFill>
                  <a:srgbClr val="202629"/>
                </a:solidFill>
              </a:defRPr>
            </a:pPr>
            <a:r>
              <a:t>Set alternative communication methods before primary systems fail.</a:t>
            </a:r>
          </a:p>
          <a:p>
            <a:pPr marL="228600" indent="-228600">
              <a:spcBef>
                <a:spcPts val="500"/>
              </a:spcBef>
              <a:buSzPct val="100000"/>
              <a:buChar char="•"/>
              <a:defRPr sz="1700">
                <a:solidFill>
                  <a:srgbClr val="202629"/>
                </a:solidFill>
              </a:defRPr>
            </a:pPr>
            <a:r>
              <a:t>Know who can accurately explain procedures and who has legal or technical expertise.</a:t>
            </a:r>
          </a:p>
          <a:p>
            <a:pPr marL="228600" indent="-228600">
              <a:spcBef>
                <a:spcPts val="500"/>
              </a:spcBef>
              <a:buSzPct val="100000"/>
              <a:buChar char="•"/>
              <a:defRPr sz="1700">
                <a:solidFill>
                  <a:srgbClr val="202629"/>
                </a:solidFill>
              </a:defRPr>
            </a:pPr>
            <a:r>
              <a:t>Prepare trusted local voices to speak calmly during uncertainty.</a:t>
            </a:r>
          </a:p>
          <a:p>
            <a:pPr marL="228600" indent="-228600">
              <a:spcBef>
                <a:spcPts val="500"/>
              </a:spcBef>
              <a:buSzPct val="100000"/>
              <a:buChar char="•"/>
              <a:defRPr sz="1700">
                <a:solidFill>
                  <a:srgbClr val="202629"/>
                </a:solidFill>
              </a:defRPr>
            </a:pPr>
            <a:r>
              <a:t>Plan practical support for election workers through extended counting and certification.</a:t>
            </a:r>
          </a:p>
        </p:txBody>
      </p:sp>
      <p:sp>
        <p:nvSpPr>
          <p:cNvPr id="150" name="Text 4"/>
          <p:cNvSpPr txBox="1"/>
          <p:nvPr/>
        </p:nvSpPr>
        <p:spPr>
          <a:xfrm>
            <a:off x="3870536" y="4769610"/>
            <a:ext cx="5014808" cy="2413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6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Normalize these distinctions before pressure arrives:</a:t>
            </a:r>
          </a:p>
        </p:txBody>
      </p:sp>
      <p:sp>
        <p:nvSpPr>
          <p:cNvPr id="151" name="Text 5"/>
          <p:cNvSpPr txBox="1"/>
          <p:nvPr/>
        </p:nvSpPr>
        <p:spPr>
          <a:xfrm>
            <a:off x="1234439" y="5212079"/>
            <a:ext cx="2971801" cy="502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UNCERTAINTY ≠ ILLEGITIMACY</a:t>
            </a:r>
          </a:p>
        </p:txBody>
      </p:sp>
      <p:sp>
        <p:nvSpPr>
          <p:cNvPr id="152" name="Text 6"/>
          <p:cNvSpPr txBox="1"/>
          <p:nvPr/>
        </p:nvSpPr>
        <p:spPr>
          <a:xfrm>
            <a:off x="4544567" y="5212079"/>
            <a:ext cx="2971801" cy="502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DELAY ≠ FAILURE</a:t>
            </a:r>
          </a:p>
        </p:txBody>
      </p:sp>
      <p:sp>
        <p:nvSpPr>
          <p:cNvPr id="153" name="Text 7"/>
          <p:cNvSpPr txBox="1"/>
          <p:nvPr/>
        </p:nvSpPr>
        <p:spPr>
          <a:xfrm>
            <a:off x="7854695" y="5212079"/>
            <a:ext cx="2971801" cy="50292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TAKING TIME ≠ NO PROCESS</a:t>
            </a:r>
          </a:p>
        </p:txBody>
      </p:sp>
      <p:sp>
        <p:nvSpPr>
          <p:cNvPr id="154" name="Shape 8"/>
          <p:cNvSpPr/>
          <p:nvPr/>
        </p:nvSpPr>
        <p:spPr>
          <a:xfrm>
            <a:off x="1234439" y="5824728"/>
            <a:ext cx="10012682" cy="502921"/>
          </a:xfrm>
          <a:prstGeom prst="roundRect">
            <a:avLst>
              <a:gd name="adj" fmla="val 14545"/>
            </a:avLst>
          </a:prstGeom>
          <a:solidFill>
            <a:srgbClr val="EFE7DC"/>
          </a:solidFill>
          <a:ln w="12700">
            <a:solidFill>
              <a:srgbClr val="EFE7D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55" name="Text 9"/>
          <p:cNvSpPr txBox="1"/>
          <p:nvPr/>
        </p:nvSpPr>
        <p:spPr>
          <a:xfrm>
            <a:off x="1444751" y="5916167"/>
            <a:ext cx="9555482" cy="3108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4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Protects against: burning ourselves out before the hardest stretch even begins.</a:t>
            </a:r>
          </a:p>
        </p:txBody>
      </p:sp>
      <p:sp>
        <p:nvSpPr>
          <p:cNvPr id="156" name="Slide Number Placeholder 0"/>
          <p:cNvSpPr txBox="1"/>
          <p:nvPr>
            <p:ph type="sldNum" sz="quarter" idx="4294967295"/>
          </p:nvPr>
        </p:nvSpPr>
        <p:spPr>
          <a:xfrm>
            <a:off x="11704319" y="6473952"/>
            <a:ext cx="163069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Text 0"/>
          <p:cNvSpPr txBox="1"/>
          <p:nvPr/>
        </p:nvSpPr>
        <p:spPr>
          <a:xfrm>
            <a:off x="731519" y="586993"/>
            <a:ext cx="3108961" cy="215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>
              <a:defRPr sz="14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THE LARGER STRATEGY</a:t>
            </a:r>
          </a:p>
        </p:txBody>
      </p:sp>
      <p:sp>
        <p:nvSpPr>
          <p:cNvPr id="159" name="Text 1"/>
          <p:cNvSpPr txBox="1"/>
          <p:nvPr/>
        </p:nvSpPr>
        <p:spPr>
          <a:xfrm>
            <a:off x="731519" y="987551"/>
            <a:ext cx="10607042" cy="123444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>
              <a:defRPr sz="34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Increase the number of places where democratic behavior is still happening.</a:t>
            </a:r>
          </a:p>
        </p:txBody>
      </p:sp>
      <p:sp>
        <p:nvSpPr>
          <p:cNvPr id="160" name="Shape 2"/>
          <p:cNvSpPr/>
          <p:nvPr/>
        </p:nvSpPr>
        <p:spPr>
          <a:xfrm>
            <a:off x="731519" y="2788920"/>
            <a:ext cx="3364993" cy="1920241"/>
          </a:xfrm>
          <a:prstGeom prst="roundRect">
            <a:avLst>
              <a:gd name="adj" fmla="val 16667"/>
            </a:avLst>
          </a:prstGeom>
          <a:solidFill>
            <a:srgbClr val="E7EFED"/>
          </a:solidFill>
          <a:ln w="12700">
            <a:solidFill>
              <a:srgbClr val="E7EFED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1" name="Text 3"/>
          <p:cNvSpPr txBox="1"/>
          <p:nvPr/>
        </p:nvSpPr>
        <p:spPr>
          <a:xfrm>
            <a:off x="960119" y="3063239"/>
            <a:ext cx="2880361" cy="411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MAKE IT UNDERSTANDABLE</a:t>
            </a:r>
          </a:p>
        </p:txBody>
      </p:sp>
      <p:sp>
        <p:nvSpPr>
          <p:cNvPr id="162" name="Text 4"/>
          <p:cNvSpPr txBox="1"/>
          <p:nvPr/>
        </p:nvSpPr>
        <p:spPr>
          <a:xfrm>
            <a:off x="1024127" y="3657599"/>
            <a:ext cx="2788922" cy="74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202629"/>
                </a:solidFill>
              </a:defRPr>
            </a:lvl1pPr>
          </a:lstStyle>
          <a:p>
            <a:pPr/>
            <a:r>
              <a:t>More people know how the real process works.</a:t>
            </a:r>
          </a:p>
        </p:txBody>
      </p:sp>
      <p:sp>
        <p:nvSpPr>
          <p:cNvPr id="163" name="Shape 5"/>
          <p:cNvSpPr/>
          <p:nvPr/>
        </p:nvSpPr>
        <p:spPr>
          <a:xfrm>
            <a:off x="4498847" y="2788920"/>
            <a:ext cx="3364993" cy="1920241"/>
          </a:xfrm>
          <a:prstGeom prst="roundRect">
            <a:avLst>
              <a:gd name="adj" fmla="val 16667"/>
            </a:avLst>
          </a:prstGeom>
          <a:solidFill>
            <a:srgbClr val="EFE7DC"/>
          </a:solidFill>
          <a:ln w="12700">
            <a:solidFill>
              <a:srgbClr val="EFE7DC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4" name="Text 6"/>
          <p:cNvSpPr txBox="1"/>
          <p:nvPr/>
        </p:nvSpPr>
        <p:spPr>
          <a:xfrm>
            <a:off x="4727447" y="3063239"/>
            <a:ext cx="2880361" cy="411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B95F3B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MAKE IT LESS COMBUSTIBLE</a:t>
            </a:r>
          </a:p>
        </p:txBody>
      </p:sp>
      <p:sp>
        <p:nvSpPr>
          <p:cNvPr id="165" name="Text 7"/>
          <p:cNvSpPr txBox="1"/>
          <p:nvPr/>
        </p:nvSpPr>
        <p:spPr>
          <a:xfrm>
            <a:off x="4791455" y="3657599"/>
            <a:ext cx="2788922" cy="74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202629"/>
                </a:solidFill>
              </a:defRPr>
            </a:lvl1pPr>
          </a:lstStyle>
          <a:p>
            <a:pPr/>
            <a:r>
              <a:t>Fewer people automatically amplify provocation, rumor or fear.</a:t>
            </a:r>
          </a:p>
        </p:txBody>
      </p:sp>
      <p:sp>
        <p:nvSpPr>
          <p:cNvPr id="166" name="Shape 8"/>
          <p:cNvSpPr/>
          <p:nvPr/>
        </p:nvSpPr>
        <p:spPr>
          <a:xfrm>
            <a:off x="8266176" y="2788920"/>
            <a:ext cx="3364992" cy="1920241"/>
          </a:xfrm>
          <a:prstGeom prst="roundRect">
            <a:avLst>
              <a:gd name="adj" fmla="val 16667"/>
            </a:avLst>
          </a:prstGeom>
          <a:solidFill>
            <a:srgbClr val="E7EFED"/>
          </a:solidFill>
          <a:ln w="12700">
            <a:solidFill>
              <a:srgbClr val="E7EFED"/>
            </a:solidFill>
          </a:ln>
        </p:spPr>
        <p:txBody>
          <a:bodyPr lIns="45719" rIns="45719"/>
          <a:lstStyle/>
          <a:p>
            <a:pPr/>
          </a:p>
        </p:txBody>
      </p:sp>
      <p:sp>
        <p:nvSpPr>
          <p:cNvPr id="167" name="Text 9"/>
          <p:cNvSpPr txBox="1"/>
          <p:nvPr/>
        </p:nvSpPr>
        <p:spPr>
          <a:xfrm>
            <a:off x="8494776" y="3063239"/>
            <a:ext cx="2880361" cy="411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>
              <a:defRPr sz="1600">
                <a:solidFill>
                  <a:srgbClr val="2C6764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MAKE JUDGMENT POSSIBLE</a:t>
            </a:r>
          </a:p>
        </p:txBody>
      </p:sp>
      <p:sp>
        <p:nvSpPr>
          <p:cNvPr id="168" name="Text 10"/>
          <p:cNvSpPr txBox="1"/>
          <p:nvPr/>
        </p:nvSpPr>
        <p:spPr>
          <a:xfrm>
            <a:off x="8558783" y="3657599"/>
            <a:ext cx="2788921" cy="74981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normAutofit fontScale="100000" lnSpcReduction="0"/>
          </a:bodyPr>
          <a:lstStyle>
            <a:lvl1pPr algn="ctr" defTabSz="877823">
              <a:defRPr sz="1536">
                <a:solidFill>
                  <a:srgbClr val="202629"/>
                </a:solidFill>
              </a:defRPr>
            </a:lvl1pPr>
          </a:lstStyle>
          <a:p>
            <a:pPr/>
            <a:r>
              <a:t>More people can reconsider, verify, wait for evidence and stay in relationship while disagreeing.</a:t>
            </a:r>
          </a:p>
        </p:txBody>
      </p:sp>
      <p:sp>
        <p:nvSpPr>
          <p:cNvPr id="169" name="Text 11"/>
          <p:cNvSpPr txBox="1"/>
          <p:nvPr/>
        </p:nvSpPr>
        <p:spPr>
          <a:xfrm>
            <a:off x="1097279" y="5212333"/>
            <a:ext cx="9875522" cy="292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900">
                <a:solidFill>
                  <a:srgbClr val="18384A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</a:lstStyle>
          <a:p>
            <a:pPr/>
            <a:r>
              <a:t>This work looks less dramatic than confrontation. That is part of its strength.</a:t>
            </a:r>
          </a:p>
        </p:txBody>
      </p:sp>
      <p:sp>
        <p:nvSpPr>
          <p:cNvPr id="170" name="Text 12"/>
          <p:cNvSpPr txBox="1"/>
          <p:nvPr/>
        </p:nvSpPr>
        <p:spPr>
          <a:xfrm>
            <a:off x="1097279" y="5709665"/>
            <a:ext cx="9875522" cy="2667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>
            <a:spAutoFit/>
          </a:bodyPr>
          <a:lstStyle>
            <a:lvl1pPr algn="ctr">
              <a:defRPr sz="1700">
                <a:solidFill>
                  <a:srgbClr val="596063"/>
                </a:solidFill>
              </a:defRPr>
            </a:lvl1pPr>
          </a:lstStyle>
          <a:p>
            <a:pPr/>
            <a:r>
              <a:t>Use it locally. Test it against experience. Pass it onward.</a:t>
            </a:r>
          </a:p>
        </p:txBody>
      </p:sp>
      <p:sp>
        <p:nvSpPr>
          <p:cNvPr id="171" name="Slide Number Placeholder 0"/>
          <p:cNvSpPr txBox="1"/>
          <p:nvPr>
            <p:ph type="sldNum" sz="quarter" idx="4294967295"/>
          </p:nvPr>
        </p:nvSpPr>
        <p:spPr>
          <a:xfrm>
            <a:off x="11704319" y="6473952"/>
            <a:ext cx="163069" cy="218441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 3"/>
          <p:cNvSpPr txBox="1"/>
          <p:nvPr/>
        </p:nvSpPr>
        <p:spPr>
          <a:xfrm>
            <a:off x="1325879" y="971359"/>
            <a:ext cx="9555482" cy="29718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80" tIns="380" rIns="380" bIns="380" anchor="ctr">
            <a:normAutofit fontScale="100000" lnSpcReduction="0"/>
          </a:bodyPr>
          <a:lstStyle/>
          <a:p>
            <a:pPr algn="ctr">
              <a:spcBef>
                <a:spcPts val="500"/>
              </a:spcBef>
              <a:defRPr sz="3500">
                <a:solidFill>
                  <a:srgbClr val="202629"/>
                </a:solidFill>
              </a:defRPr>
            </a:pPr>
            <a:r>
              <a:rPr u="sng">
                <a:solidFill>
                  <a:srgbClr val="0563C1"/>
                </a:solidFill>
                <a:uFill>
                  <a:solidFill>
                    <a:srgbClr val="0563C1"/>
                  </a:solidFill>
                </a:uFill>
                <a:hlinkClick r:id="rId2" invalidUrl="" action="" tgtFrame="" tooltip="" history="1" highlightClick="0" endSnd="0"/>
              </a:rPr>
              <a:t>https://ngo-academy.com/project/60-days/</a:t>
            </a:r>
          </a:p>
          <a:p>
            <a:pPr algn="ctr" defTabSz="457200">
              <a:defRPr sz="2500">
                <a:latin typeface="+mn-lt"/>
                <a:ea typeface="+mn-ea"/>
                <a:cs typeface="+mn-cs"/>
                <a:sym typeface="Helvetica"/>
              </a:defRPr>
            </a:pPr>
          </a:p>
          <a:p>
            <a:pPr algn="ctr" defTabSz="457200">
              <a:defRPr sz="2500">
                <a:latin typeface="+mn-lt"/>
                <a:ea typeface="+mn-ea"/>
                <a:cs typeface="+mn-cs"/>
                <a:sym typeface="Helvetica"/>
              </a:defRPr>
            </a:pPr>
          </a:p>
          <a:p>
            <a:pPr algn="ctr" defTabSz="457200">
              <a:defRPr sz="2500">
                <a:latin typeface="+mn-lt"/>
                <a:ea typeface="+mn-ea"/>
                <a:cs typeface="+mn-cs"/>
                <a:sym typeface="Helvetica"/>
              </a:defRPr>
            </a:pPr>
            <a:r>
              <a:t>All files available free to download and use</a:t>
            </a:r>
          </a:p>
        </p:txBody>
      </p:sp>
      <p:pic>
        <p:nvPicPr>
          <p:cNvPr id="174" name="qrcode.png" descr="qrcod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5006347" y="3719336"/>
            <a:ext cx="2194546" cy="2194546"/>
          </a:xfrm>
          <a:prstGeom prst="rect">
            <a:avLst/>
          </a:prstGeom>
          <a:ln w="12700">
            <a:miter lim="400000"/>
          </a:ln>
        </p:spPr>
      </p:pic>
      <p:sp>
        <p:nvSpPr>
          <p:cNvPr id="175" name="Text"/>
          <p:cNvSpPr txBox="1"/>
          <p:nvPr/>
        </p:nvSpPr>
        <p:spPr>
          <a:xfrm>
            <a:off x="4089520" y="2103881"/>
            <a:ext cx="127001" cy="4678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defTabSz="355600">
              <a:defRPr sz="1300">
                <a:latin typeface="Helvetica Neue"/>
                <a:ea typeface="Helvetica Neue"/>
                <a:cs typeface="Helvetica Neue"/>
                <a:sym typeface="Helvetica Neue"/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7F4ED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Lato Regular"/>
        <a:ea typeface="Lato Regular"/>
        <a:cs typeface="Lato Regular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 Theme">
      <a:majorFont>
        <a:latin typeface="Lato Regular"/>
        <a:ea typeface="Lato Regular"/>
        <a:cs typeface="Lato Regular"/>
      </a:majorFont>
      <a:minorFont>
        <a:latin typeface="Helvetica"/>
        <a:ea typeface="Helvetica"/>
        <a:cs typeface="Helvetic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 upright="0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Lato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